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410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aximized" horzBarState="maximized">
    <p:restoredLeft sz="84380"/>
    <p:restoredTop sz="94660"/>
  </p:normalViewPr>
  <p:slideViewPr>
    <p:cSldViewPr>
      <p:cViewPr varScale="1">
        <p:scale>
          <a:sx n="86" d="100"/>
          <a:sy n="86" d="100"/>
        </p:scale>
        <p:origin x="36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7941-529D-4C4C-98EB-4E0572885860}" type="datetimeFigureOut">
              <a:rPr lang="fa-IR" smtClean="0"/>
              <a:t>05/02/1445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8FE7-E87A-4CA4-AF61-6C7D5452C3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82492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7941-529D-4C4C-98EB-4E0572885860}" type="datetimeFigureOut">
              <a:rPr lang="fa-IR" smtClean="0"/>
              <a:t>05/02/1445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8FE7-E87A-4CA4-AF61-6C7D5452C3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40489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7941-529D-4C4C-98EB-4E0572885860}" type="datetimeFigureOut">
              <a:rPr lang="fa-IR" smtClean="0"/>
              <a:t>05/02/1445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8FE7-E87A-4CA4-AF61-6C7D5452C3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81111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7941-529D-4C4C-98EB-4E0572885860}" type="datetimeFigureOut">
              <a:rPr lang="fa-IR" smtClean="0"/>
              <a:t>05/02/1445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8FE7-E87A-4CA4-AF61-6C7D5452C3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51833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7941-529D-4C4C-98EB-4E0572885860}" type="datetimeFigureOut">
              <a:rPr lang="fa-IR" smtClean="0"/>
              <a:t>05/02/1445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8FE7-E87A-4CA4-AF61-6C7D5452C3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18235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7941-529D-4C4C-98EB-4E0572885860}" type="datetimeFigureOut">
              <a:rPr lang="fa-IR" smtClean="0"/>
              <a:t>05/02/1445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8FE7-E87A-4CA4-AF61-6C7D5452C3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22717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7941-529D-4C4C-98EB-4E0572885860}" type="datetimeFigureOut">
              <a:rPr lang="fa-IR" smtClean="0"/>
              <a:t>05/02/1445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8FE7-E87A-4CA4-AF61-6C7D5452C3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91232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7941-529D-4C4C-98EB-4E0572885860}" type="datetimeFigureOut">
              <a:rPr lang="fa-IR" smtClean="0"/>
              <a:t>05/02/1445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8FE7-E87A-4CA4-AF61-6C7D5452C3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68417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7941-529D-4C4C-98EB-4E0572885860}" type="datetimeFigureOut">
              <a:rPr lang="fa-IR" smtClean="0"/>
              <a:t>05/02/1445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8FE7-E87A-4CA4-AF61-6C7D5452C3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30911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7941-529D-4C4C-98EB-4E0572885860}" type="datetimeFigureOut">
              <a:rPr lang="fa-IR" smtClean="0"/>
              <a:t>05/02/1445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8FE7-E87A-4CA4-AF61-6C7D5452C3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00770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7941-529D-4C4C-98EB-4E0572885860}" type="datetimeFigureOut">
              <a:rPr lang="fa-IR" smtClean="0"/>
              <a:t>05/02/1445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8FE7-E87A-4CA4-AF61-6C7D5452C3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92231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27941-529D-4C4C-98EB-4E0572885860}" type="datetimeFigureOut">
              <a:rPr lang="fa-IR" smtClean="0"/>
              <a:t>05/02/1445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38FE7-E87A-4CA4-AF61-6C7D5452C3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6931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microsoft.com/office/2007/relationships/hdphoto" Target="../media/hdphoto1.wdp"/><Relationship Id="rId7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100000">
              <a:schemeClr val="accent1">
                <a:lumMod val="75000"/>
                <a:shade val="67500"/>
                <a:satMod val="115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7394" y="84424"/>
            <a:ext cx="1134110" cy="82935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Picture 7"/>
          <p:cNvPicPr/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95" y="111509"/>
            <a:ext cx="1104265" cy="79313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2" name="Bevel 11"/>
          <p:cNvSpPr/>
          <p:nvPr/>
        </p:nvSpPr>
        <p:spPr>
          <a:xfrm>
            <a:off x="1332975" y="210005"/>
            <a:ext cx="6701921" cy="966126"/>
          </a:xfrm>
          <a:prstGeom prst="bevel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8000">
                <a:schemeClr val="accent1">
                  <a:lumMod val="75000"/>
                  <a:shade val="100000"/>
                  <a:satMod val="115000"/>
                </a:schemeClr>
              </a:gs>
            </a:gsLst>
            <a:lin ang="2700000" scaled="1"/>
          </a:gra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ln w="0"/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دفتر گروه زنان، دفتر </a:t>
            </a:r>
            <a:r>
              <a:rPr lang="en-US" b="1" dirty="0" smtClean="0">
                <a:ln w="0"/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EDO</a:t>
            </a:r>
            <a:r>
              <a:rPr lang="fa-IR" b="1" dirty="0" smtClean="0">
                <a:ln w="0"/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و واحد توسعه تحقیقات بالینی </a:t>
            </a:r>
            <a:r>
              <a:rPr lang="fa-IR" b="1" dirty="0">
                <a:ln w="0"/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مرکز آموزشی پژوهشی و درمانی </a:t>
            </a:r>
            <a:r>
              <a:rPr lang="fa-IR" b="1" dirty="0" smtClean="0">
                <a:ln w="0"/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الزهراء(س)</a:t>
            </a:r>
            <a:r>
              <a:rPr lang="fa-IR" b="1" dirty="0">
                <a:ln w="0"/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fa-IR" b="1" dirty="0" smtClean="0">
                <a:ln w="0"/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با همکاری گروه پزشکی اجتماعی برگزار می کند</a:t>
            </a:r>
            <a:endParaRPr lang="fa-IR" b="1" dirty="0">
              <a:ln w="0"/>
              <a:solidFill>
                <a:schemeClr val="tx2">
                  <a:lumMod val="20000"/>
                  <a:lumOff val="8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80895" y="1278378"/>
            <a:ext cx="8609536" cy="1443490"/>
          </a:xfrm>
          <a:prstGeom prst="roundRect">
            <a:avLst/>
          </a:prstGeom>
          <a:blipFill>
            <a:blip r:embed="rId6">
              <a:alphaModFix amt="43000"/>
            </a:blip>
            <a:tile tx="0" ty="0" sx="100000" sy="100000" flip="none" algn="tl"/>
          </a:blipFill>
          <a:ln>
            <a:solidFill>
              <a:schemeClr val="lt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cs typeface="2  Titr" panose="00000700000000000000" pitchFamily="2" charset="-78"/>
              </a:rPr>
              <a:t>کارگاه آموزشی پژوهشی </a:t>
            </a:r>
          </a:p>
          <a:p>
            <a:pPr algn="ctr"/>
            <a:r>
              <a:rPr lang="fa-IR" sz="2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cs typeface="2  Titr" panose="00000700000000000000" pitchFamily="2" charset="-78"/>
              </a:rPr>
              <a:t>ژورنال کلاب مبتنی بر شواهد با عنوان:</a:t>
            </a:r>
          </a:p>
          <a:p>
            <a:pPr algn="ctr"/>
            <a:r>
              <a:rPr lang="en-US" sz="2400" b="1" dirty="0" smtClean="0">
                <a:ln w="1905"/>
                <a:solidFill>
                  <a:srgbClr val="FFFF00"/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Arial" panose="020B0604020202020204" pitchFamily="34" charset="0"/>
                <a:cs typeface="B Titr" panose="00000700000000000000" pitchFamily="2" charset="-78"/>
              </a:rPr>
              <a:t>Risk </a:t>
            </a:r>
            <a:r>
              <a:rPr lang="en-US" sz="2400" b="1" dirty="0">
                <a:ln w="1905"/>
                <a:solidFill>
                  <a:srgbClr val="FFFF00"/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Arial" panose="020B0604020202020204" pitchFamily="34" charset="0"/>
                <a:cs typeface="B Titr" panose="00000700000000000000" pitchFamily="2" charset="-78"/>
              </a:rPr>
              <a:t>of overactive bladder after hysterectomy for </a:t>
            </a:r>
            <a:r>
              <a:rPr lang="en-US" sz="2400" b="1" dirty="0" smtClean="0">
                <a:ln w="1905"/>
                <a:solidFill>
                  <a:srgbClr val="FFFF00"/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Arial" panose="020B0604020202020204" pitchFamily="34" charset="0"/>
                <a:cs typeface="B Titr" panose="00000700000000000000" pitchFamily="2" charset="-78"/>
              </a:rPr>
              <a:t>uterine fibroids</a:t>
            </a:r>
            <a:endParaRPr lang="en-US" sz="2400" b="1" dirty="0">
              <a:ln w="1905"/>
              <a:solidFill>
                <a:srgbClr val="FFFF00"/>
              </a:solidFill>
              <a:effectLst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824946" y="3535402"/>
            <a:ext cx="6027043" cy="763000"/>
          </a:xfrm>
          <a:prstGeom prst="round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accent1">
                  <a:lumMod val="75000"/>
                  <a:shade val="67500"/>
                  <a:satMod val="115000"/>
                </a:schemeClr>
              </a:gs>
            </a:gsLst>
            <a:lin ang="2700000" scaled="1"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سرکار خانم دکتر </a:t>
            </a:r>
            <a:r>
              <a:rPr lang="fa-IR" b="1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پروین باستانی: عضو </a:t>
            </a:r>
            <a:r>
              <a:rPr lang="fa-IR" b="1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محترم هیات علمی گروه زنان</a:t>
            </a:r>
            <a:endParaRPr lang="en-US" b="1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824946" y="2806847"/>
            <a:ext cx="6027043" cy="644847"/>
          </a:xfrm>
          <a:prstGeom prst="round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accent1">
                  <a:lumMod val="75000"/>
                  <a:shade val="67500"/>
                  <a:satMod val="115000"/>
                </a:schemeClr>
              </a:gs>
            </a:gsLst>
            <a:lin ang="2700000" scaled="1"/>
          </a:gradFill>
          <a:ln>
            <a:solidFill>
              <a:schemeClr val="bg1">
                <a:lumMod val="95000"/>
              </a:schemeClr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 smtClean="0">
              <a:solidFill>
                <a:schemeClr val="bg1">
                  <a:lumMod val="95000"/>
                </a:schemeClr>
              </a:solidFill>
              <a:effectLst>
                <a:outerShdw blurRad="60007" dist="310007" dir="7680000" sy="30000" kx="1300200" algn="ctr">
                  <a:srgbClr val="000000">
                    <a:alpha val="32000"/>
                  </a:srgbClr>
                </a:outerShdw>
              </a:effectLst>
            </a:endParaRPr>
          </a:p>
          <a:p>
            <a:pPr algn="ctr"/>
            <a:r>
              <a:rPr lang="fa-IR" b="1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اعضای هیات </a:t>
            </a:r>
            <a:r>
              <a:rPr lang="fa-IR" b="1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علمی/ دستیاران/ فراگیران</a:t>
            </a:r>
            <a:endParaRPr lang="en-US" b="1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endParaRPr lang="en-US" dirty="0"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54796" y="6224545"/>
            <a:ext cx="8693668" cy="560898"/>
          </a:xfrm>
          <a:prstGeom prst="round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accent1">
                  <a:lumMod val="75000"/>
                  <a:shade val="67500"/>
                  <a:satMod val="115000"/>
                </a:schemeClr>
              </a:gs>
            </a:gsLst>
            <a:lin ang="2700000" scaled="1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50000"/>
              </a:lnSpc>
            </a:pPr>
            <a:r>
              <a:rPr lang="fa-IR" b="1" dirty="0">
                <a:ln w="0"/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روز </a:t>
            </a:r>
            <a:r>
              <a:rPr lang="fa-IR" b="1" dirty="0" smtClean="0">
                <a:ln w="0"/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یکشنبه </a:t>
            </a:r>
            <a:r>
              <a:rPr lang="fa-IR" b="1" dirty="0">
                <a:ln w="0"/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مورخه 1402/08/28 ساعت 08:30 سالن آمفی تئاتر مرکز </a:t>
            </a:r>
            <a:r>
              <a:rPr lang="fa-IR" b="1" dirty="0" smtClean="0">
                <a:ln w="0"/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الزهراء</a:t>
            </a:r>
            <a:r>
              <a:rPr lang="fa-IR" sz="900" b="1" dirty="0" smtClean="0">
                <a:ln w="0"/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(س)  </a:t>
            </a:r>
            <a:r>
              <a:rPr lang="fa-IR" b="1" dirty="0" smtClean="0">
                <a:ln w="0"/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ساختمان </a:t>
            </a:r>
            <a:r>
              <a:rPr lang="fa-IR" b="1" dirty="0">
                <a:ln w="0"/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شماره 4 طبقه </a:t>
            </a:r>
            <a:r>
              <a:rPr lang="fa-IR" b="1" dirty="0" smtClean="0">
                <a:ln w="0"/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  <a:endParaRPr lang="en-US" b="1" dirty="0">
              <a:ln w="0"/>
              <a:solidFill>
                <a:schemeClr val="tx2">
                  <a:lumMod val="20000"/>
                  <a:lumOff val="8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Oval 25"/>
          <p:cNvSpPr/>
          <p:nvPr/>
        </p:nvSpPr>
        <p:spPr>
          <a:xfrm>
            <a:off x="407184" y="3032024"/>
            <a:ext cx="1361857" cy="1292553"/>
          </a:xfrm>
          <a:prstGeom prst="ellipse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86000">
                <a:schemeClr val="accent1">
                  <a:lumMod val="75000"/>
                  <a:shade val="67500"/>
                  <a:satMod val="115000"/>
                </a:schemeClr>
              </a:gs>
            </a:gsLst>
            <a:lin ang="2700000" scaled="1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lnSpc>
                <a:spcPct val="115000"/>
              </a:lnSpc>
              <a:spcAft>
                <a:spcPts val="1000"/>
              </a:spcAft>
            </a:pPr>
            <a:endParaRPr lang="en-US" sz="1100">
              <a:effectLst/>
              <a:ea typeface="Calibri"/>
              <a:cs typeface="Arial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796339" y="4363642"/>
            <a:ext cx="6691392" cy="763000"/>
          </a:xfrm>
          <a:prstGeom prst="round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accent1">
                  <a:lumMod val="75000"/>
                  <a:shade val="67500"/>
                  <a:satMod val="115000"/>
                </a:schemeClr>
              </a:gs>
            </a:gsLst>
            <a:lin ang="2700000" scaled="1"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سرکار خانم دکتر مهستی </a:t>
            </a:r>
            <a:r>
              <a:rPr lang="fa-IR" b="1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علیزاده: عضو </a:t>
            </a:r>
            <a:r>
              <a:rPr lang="fa-IR" b="1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محترم هیات علمی گروه پزشکی اجتماعی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1766603" y="5245252"/>
            <a:ext cx="6717680" cy="807013"/>
          </a:xfrm>
          <a:prstGeom prst="round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accent1">
                  <a:lumMod val="75000"/>
                  <a:shade val="67500"/>
                  <a:satMod val="115000"/>
                </a:schemeClr>
              </a:gs>
            </a:gsLst>
            <a:lin ang="2700000" scaled="1"/>
          </a:gradFill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سرکار خانم دکتر فاضلی: دستیار </a:t>
            </a:r>
            <a:r>
              <a:rPr lang="fa-IR" b="1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محترم گروه زنان</a:t>
            </a:r>
            <a:endParaRPr lang="en-US" b="1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0" name="Oval 19"/>
          <p:cNvSpPr/>
          <p:nvPr/>
        </p:nvSpPr>
        <p:spPr>
          <a:xfrm>
            <a:off x="380895" y="4177212"/>
            <a:ext cx="1361857" cy="1255298"/>
          </a:xfrm>
          <a:prstGeom prst="ellipse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85000">
                <a:schemeClr val="accent1">
                  <a:lumMod val="75000"/>
                  <a:shade val="67500"/>
                  <a:satMod val="115000"/>
                </a:schemeClr>
              </a:gs>
            </a:gsLst>
            <a:lin ang="2700000" scaled="1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lnSpc>
                <a:spcPct val="115000"/>
              </a:lnSpc>
              <a:spcAft>
                <a:spcPts val="1000"/>
              </a:spcAft>
            </a:pPr>
            <a:endParaRPr lang="en-US" sz="1100">
              <a:effectLst/>
              <a:ea typeface="Calibri"/>
              <a:cs typeface="Arial"/>
            </a:endParaRPr>
          </a:p>
        </p:txBody>
      </p:sp>
      <p:sp>
        <p:nvSpPr>
          <p:cNvPr id="22" name="Oval Callout 21"/>
          <p:cNvSpPr/>
          <p:nvPr/>
        </p:nvSpPr>
        <p:spPr>
          <a:xfrm>
            <a:off x="7477032" y="4957695"/>
            <a:ext cx="1979712" cy="1172979"/>
          </a:xfrm>
          <a:prstGeom prst="wedgeEllipseCallou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accent1">
                  <a:lumMod val="75000"/>
                  <a:shade val="67500"/>
                  <a:satMod val="115000"/>
                </a:schemeClr>
              </a:gs>
            </a:gsLst>
            <a:lin ang="2700000" scaled="1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cs typeface="2  Titr" panose="00000700000000000000" pitchFamily="2" charset="-78"/>
              </a:rPr>
              <a:t>زمان و مکان برگزاری</a:t>
            </a:r>
            <a:endParaRPr lang="en-US" sz="2000" b="1" dirty="0">
              <a:ln w="6600">
                <a:solidFill>
                  <a:schemeClr val="accent2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Arial" panose="020B0604020202020204" pitchFamily="34" charset="0"/>
              <a:cs typeface="2  Titr" panose="00000700000000000000" pitchFamily="2" charset="-78"/>
            </a:endParaRPr>
          </a:p>
        </p:txBody>
      </p:sp>
      <p:pic>
        <p:nvPicPr>
          <p:cNvPr id="21" name="Picture 20" descr="D:\درایو D\EDO\در دست اقدام\New folder\personalphoto (1).png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674" y="4244596"/>
            <a:ext cx="1084754" cy="124023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79" y="3071226"/>
            <a:ext cx="1114278" cy="118348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extBox 1"/>
          <p:cNvSpPr txBox="1"/>
          <p:nvPr/>
        </p:nvSpPr>
        <p:spPr>
          <a:xfrm>
            <a:off x="7943348" y="3038591"/>
            <a:ext cx="1047083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dirty="0" smtClean="0">
                <a:cs typeface="B Titr" panose="00000700000000000000" pitchFamily="2" charset="-78"/>
              </a:rPr>
              <a:t>گروه هدف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993041" y="3892727"/>
            <a:ext cx="94769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dirty="0" smtClean="0">
                <a:cs typeface="B Titr" panose="00000700000000000000" pitchFamily="2" charset="-78"/>
              </a:rPr>
              <a:t>سخنرانان</a:t>
            </a:r>
            <a:endParaRPr lang="fa-IR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59067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111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2  Titr</vt:lpstr>
      <vt:lpstr>Arial</vt:lpstr>
      <vt:lpstr>B Titr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A</cp:lastModifiedBy>
  <cp:revision>47</cp:revision>
  <dcterms:created xsi:type="dcterms:W3CDTF">2023-07-20T06:21:35Z</dcterms:created>
  <dcterms:modified xsi:type="dcterms:W3CDTF">2023-11-14T05:48:47Z</dcterms:modified>
</cp:coreProperties>
</file>